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42" r:id="rId3"/>
    <p:sldId id="340" r:id="rId4"/>
    <p:sldId id="341" r:id="rId5"/>
    <p:sldId id="316" r:id="rId6"/>
    <p:sldId id="310" r:id="rId7"/>
    <p:sldId id="317" r:id="rId8"/>
    <p:sldId id="309" r:id="rId9"/>
    <p:sldId id="279" r:id="rId10"/>
    <p:sldId id="290" r:id="rId11"/>
    <p:sldId id="291" r:id="rId12"/>
    <p:sldId id="292" r:id="rId13"/>
    <p:sldId id="293" r:id="rId14"/>
    <p:sldId id="345" r:id="rId15"/>
    <p:sldId id="294" r:id="rId16"/>
    <p:sldId id="282" r:id="rId17"/>
    <p:sldId id="287" r:id="rId18"/>
    <p:sldId id="346" r:id="rId19"/>
    <p:sldId id="318" r:id="rId20"/>
    <p:sldId id="319" r:id="rId21"/>
    <p:sldId id="320" r:id="rId22"/>
    <p:sldId id="34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38" r:id="rId31"/>
    <p:sldId id="339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15" r:id="rId42"/>
    <p:sldId id="311" r:id="rId43"/>
    <p:sldId id="337" r:id="rId44"/>
    <p:sldId id="347" r:id="rId45"/>
    <p:sldId id="304" r:id="rId46"/>
    <p:sldId id="286" r:id="rId47"/>
    <p:sldId id="305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56379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2397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83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180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74695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2699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309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784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831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4168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4290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23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atements.43ed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atements.43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-k55@mail.r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ch55@kirovedu.r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916832"/>
            <a:ext cx="10058400" cy="24082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ПРИЁМ В 1 КЛАСС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>НА 2024-2025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>УЧЕБНЫЙ ГОД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«Средняя общеобразовательная школа № 55» города Кирова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08346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Слобода Никольская</a:t>
            </a:r>
            <a:r>
              <a:rPr lang="ru-RU" sz="3200" dirty="0" smtClean="0">
                <a:solidFill>
                  <a:schemeClr val="tx1"/>
                </a:solidFill>
              </a:rPr>
              <a:t> (ул. </a:t>
            </a:r>
            <a:r>
              <a:rPr lang="ru-RU" sz="3200" dirty="0" err="1" smtClean="0">
                <a:solidFill>
                  <a:schemeClr val="tx1"/>
                </a:solidFill>
              </a:rPr>
              <a:t>Власовская</a:t>
            </a:r>
            <a:r>
              <a:rPr lang="ru-RU" sz="3200" dirty="0" smtClean="0">
                <a:solidFill>
                  <a:schemeClr val="tx1"/>
                </a:solidFill>
              </a:rPr>
              <a:t>; ул. </a:t>
            </a:r>
            <a:r>
              <a:rPr lang="ru-RU" sz="3200" dirty="0" err="1" smtClean="0">
                <a:solidFill>
                  <a:schemeClr val="tx1"/>
                </a:solidFill>
              </a:rPr>
              <a:t>Шиховская</a:t>
            </a:r>
            <a:r>
              <a:rPr lang="ru-RU" sz="3200" dirty="0" smtClean="0">
                <a:solidFill>
                  <a:schemeClr val="tx1"/>
                </a:solidFill>
              </a:rPr>
              <a:t>; ул. </a:t>
            </a:r>
            <a:r>
              <a:rPr lang="ru-RU" sz="3200" dirty="0" err="1" smtClean="0">
                <a:solidFill>
                  <a:schemeClr val="tx1"/>
                </a:solidFill>
              </a:rPr>
              <a:t>Парфетьевская</a:t>
            </a:r>
            <a:r>
              <a:rPr lang="ru-RU" sz="3200" dirty="0" smtClean="0">
                <a:solidFill>
                  <a:schemeClr val="tx1"/>
                </a:solidFill>
              </a:rPr>
              <a:t>; ул. Тарасовская; ул. </a:t>
            </a:r>
            <a:r>
              <a:rPr lang="ru-RU" sz="3200" dirty="0" err="1" smtClean="0">
                <a:solidFill>
                  <a:schemeClr val="tx1"/>
                </a:solidFill>
              </a:rPr>
              <a:t>Молчановская</a:t>
            </a:r>
            <a:r>
              <a:rPr lang="ru-RU" sz="3200" dirty="0" smtClean="0">
                <a:solidFill>
                  <a:schemeClr val="tx1"/>
                </a:solidFill>
              </a:rPr>
              <a:t>; ул. </a:t>
            </a:r>
            <a:r>
              <a:rPr lang="ru-RU" sz="3200" dirty="0" err="1" smtClean="0">
                <a:solidFill>
                  <a:schemeClr val="tx1"/>
                </a:solidFill>
              </a:rPr>
              <a:t>Борисовская</a:t>
            </a:r>
            <a:r>
              <a:rPr lang="ru-RU" sz="3200" dirty="0" smtClean="0">
                <a:solidFill>
                  <a:schemeClr val="tx1"/>
                </a:solidFill>
              </a:rPr>
              <a:t>; </a:t>
            </a:r>
            <a:r>
              <a:rPr lang="ru-RU" sz="3200" dirty="0" err="1" smtClean="0">
                <a:solidFill>
                  <a:schemeClr val="tx1"/>
                </a:solidFill>
              </a:rPr>
              <a:t>пр-д</a:t>
            </a:r>
            <a:r>
              <a:rPr lang="ru-RU" sz="3200" dirty="0" smtClean="0">
                <a:solidFill>
                  <a:schemeClr val="tx1"/>
                </a:solidFill>
              </a:rPr>
              <a:t>  </a:t>
            </a:r>
            <a:r>
              <a:rPr lang="ru-RU" sz="3200" dirty="0" err="1" smtClean="0">
                <a:solidFill>
                  <a:schemeClr val="tx1"/>
                </a:solidFill>
              </a:rPr>
              <a:t>Борисовский</a:t>
            </a:r>
            <a:r>
              <a:rPr lang="ru-RU" sz="3200" dirty="0" smtClean="0">
                <a:solidFill>
                  <a:schemeClr val="tx1"/>
                </a:solidFill>
              </a:rPr>
              <a:t>; </a:t>
            </a:r>
            <a:r>
              <a:rPr lang="ru-RU" sz="3200" dirty="0" err="1" smtClean="0">
                <a:solidFill>
                  <a:schemeClr val="tx1"/>
                </a:solidFill>
              </a:rPr>
              <a:t>пр-д</a:t>
            </a:r>
            <a:r>
              <a:rPr lang="ru-RU" sz="3200" dirty="0" smtClean="0">
                <a:solidFill>
                  <a:schemeClr val="tx1"/>
                </a:solidFill>
              </a:rPr>
              <a:t>  </a:t>
            </a:r>
            <a:r>
              <a:rPr lang="ru-RU" sz="3200" dirty="0" err="1" smtClean="0">
                <a:solidFill>
                  <a:schemeClr val="tx1"/>
                </a:solidFill>
              </a:rPr>
              <a:t>Даниловский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Слобода </a:t>
            </a:r>
            <a:r>
              <a:rPr lang="ru-RU" sz="3200" b="1" dirty="0" err="1" smtClean="0">
                <a:solidFill>
                  <a:schemeClr val="tx1"/>
                </a:solidFill>
              </a:rPr>
              <a:t>Лянгасы</a:t>
            </a:r>
            <a:r>
              <a:rPr lang="ru-RU" sz="3200" dirty="0" smtClean="0">
                <a:solidFill>
                  <a:schemeClr val="tx1"/>
                </a:solidFill>
              </a:rPr>
              <a:t> (ул. Холмогорская; ул. Отрадная; ул. Осинки; ул. Лесопарковая; ул. </a:t>
            </a:r>
            <a:r>
              <a:rPr lang="ru-RU" sz="3200" dirty="0" err="1" smtClean="0">
                <a:solidFill>
                  <a:schemeClr val="tx1"/>
                </a:solidFill>
              </a:rPr>
              <a:t>Широковская</a:t>
            </a:r>
            <a:r>
              <a:rPr lang="ru-RU" sz="3200" dirty="0" smtClean="0">
                <a:solidFill>
                  <a:schemeClr val="tx1"/>
                </a:solidFill>
              </a:rPr>
              <a:t>, 1, 2, 3, 4, 5, 6, 7, 9, 9а, 10, 11, 12, 13, 13а, 14, 15, 16, 17, 18, 19, 19а, 21, 23, 24, 25, 26, 27, 27а, 28, 31, 31а, 32, 32а, 34, 34а, 36, 36а, 38, 38б, 40, 42, 42а)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0834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д. </a:t>
            </a:r>
            <a:r>
              <a:rPr lang="ru-RU" sz="3200" b="1" dirty="0" err="1" smtClean="0">
                <a:solidFill>
                  <a:schemeClr val="tx1"/>
                </a:solidFill>
              </a:rPr>
              <a:t>Сергеево</a:t>
            </a:r>
            <a:r>
              <a:rPr lang="ru-RU" sz="3200" dirty="0" smtClean="0">
                <a:solidFill>
                  <a:schemeClr val="tx1"/>
                </a:solidFill>
              </a:rPr>
              <a:t> (ул. Яблочная, ул. Смородиновая; ул. Клюквенная; ул. Малиновая; ул. Свадебная; ул. Роз; ул. </a:t>
            </a:r>
            <a:r>
              <a:rPr lang="ru-RU" sz="3200" dirty="0" err="1" smtClean="0">
                <a:solidFill>
                  <a:schemeClr val="tx1"/>
                </a:solidFill>
              </a:rPr>
              <a:t>Камарская</a:t>
            </a:r>
            <a:r>
              <a:rPr lang="ru-RU" sz="3200" dirty="0" smtClean="0">
                <a:solidFill>
                  <a:schemeClr val="tx1"/>
                </a:solidFill>
              </a:rPr>
              <a:t>; ул. Верности; ул. Вечерняя; ул. Утренняя; ул. </a:t>
            </a:r>
            <a:r>
              <a:rPr lang="ru-RU" sz="3200" dirty="0" err="1" smtClean="0">
                <a:solidFill>
                  <a:schemeClr val="tx1"/>
                </a:solidFill>
              </a:rPr>
              <a:t>Филаевская</a:t>
            </a:r>
            <a:r>
              <a:rPr lang="ru-RU" sz="3200" dirty="0" smtClean="0">
                <a:solidFill>
                  <a:schemeClr val="tx1"/>
                </a:solidFill>
              </a:rPr>
              <a:t>; ул. Юности, пер. Чистовой)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д. Шубино</a:t>
            </a:r>
            <a:r>
              <a:rPr lang="ru-RU" sz="3200" dirty="0" smtClean="0">
                <a:solidFill>
                  <a:schemeClr val="tx1"/>
                </a:solidFill>
              </a:rPr>
              <a:t> (ул. Светлая, ул. Верхняя, ул. Тихая, пер. Верхний, пер. Нижний)</a:t>
            </a:r>
          </a:p>
          <a:p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1928802"/>
            <a:ext cx="10058400" cy="4286280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ул. </a:t>
            </a:r>
            <a:r>
              <a:rPr lang="ru-RU" sz="3200" b="1" dirty="0" err="1" smtClean="0">
                <a:solidFill>
                  <a:schemeClr val="tx1"/>
                </a:solidFill>
              </a:rPr>
              <a:t>Оричевская</a:t>
            </a:r>
            <a:r>
              <a:rPr lang="ru-RU" sz="3200" b="1" dirty="0" smtClean="0">
                <a:solidFill>
                  <a:schemeClr val="tx1"/>
                </a:solidFill>
              </a:rPr>
              <a:t>;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ул. </a:t>
            </a:r>
            <a:r>
              <a:rPr lang="ru-RU" sz="3200" b="1" dirty="0" err="1" smtClean="0">
                <a:solidFill>
                  <a:schemeClr val="tx1"/>
                </a:solidFill>
              </a:rPr>
              <a:t>Березниковская</a:t>
            </a:r>
            <a:r>
              <a:rPr lang="ru-RU" sz="3200" b="1" dirty="0" smtClean="0">
                <a:solidFill>
                  <a:schemeClr val="tx1"/>
                </a:solidFill>
              </a:rPr>
              <a:t>,</a:t>
            </a:r>
            <a:r>
              <a:rPr lang="ru-RU" sz="3200" dirty="0" smtClean="0">
                <a:solidFill>
                  <a:schemeClr val="tx1"/>
                </a:solidFill>
              </a:rPr>
              <a:t> 71, 72, 73, 74, 76, 77а, 78, 79, 81, 83, 84, 86, 87, 88, 89, 90, 91, 91а, 92, 93, 95, 96, 97, 98, 99, 100, 101, 102,103, 104, 105, 106, 107, 109, 110, 111, 112, 113, 115, 116, 117, 118, 123, 124, 126, 127, 128, 129, 130, 132, 133, 134, 135, 136, 137, 138, 139, 140,141, 142, 147, 151, 153, 156, 157, 158, 159, 160, 162, 163, 164, 165, 167, 168, 170, 172, 174, 176, 178, 180, 184;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ул. Полевая,</a:t>
            </a:r>
            <a:r>
              <a:rPr lang="ru-RU" sz="3200" dirty="0" smtClean="0">
                <a:solidFill>
                  <a:schemeClr val="tx1"/>
                </a:solidFill>
              </a:rPr>
              <a:t> 71, 75, 76, 78, 80, 81, 82, 83, 84, 85, 86, 87, 88, 90, 91а, 96, 98, 100, 102, 102а, 104, 107, 108, 109, 110, 111, 112, 114, 116, 125, 128, 128а, 130, 131, 132, 133, 134, 135, 136, 137, 139, 141, 143, 148, 152, 154, 158, 162, 164, 168;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пер. Полевой;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08346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ул. Фрезерная,</a:t>
            </a:r>
            <a:r>
              <a:rPr lang="ru-RU" sz="3200" dirty="0" smtClean="0">
                <a:solidFill>
                  <a:schemeClr val="tx1"/>
                </a:solidFill>
              </a:rPr>
              <a:t> 3, 9, 10, 11, 12, 13, 14, 15, 16, 17, 18, 19, 20, 21, 22, 23, 24, 25, 26, 27, 28, 29, 31, 32, 37, 38, 39, 40, 42, 46, 48, 50, 52, 54;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ул. Весенняя,</a:t>
            </a:r>
            <a:r>
              <a:rPr lang="ru-RU" sz="3200" dirty="0" smtClean="0">
                <a:solidFill>
                  <a:schemeClr val="tx1"/>
                </a:solidFill>
              </a:rPr>
              <a:t> 61, 63, 65, 67, 69, 73, 75, 77, 79, 80, 81, 83, 85, 87, 89, 93, 99, 101, 103, 105, 107, 109, 111, 113, 115, 117, 121;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д. Боровые, д. </a:t>
            </a:r>
            <a:r>
              <a:rPr lang="ru-RU" sz="3200" b="1" dirty="0" err="1" smtClean="0">
                <a:solidFill>
                  <a:schemeClr val="tx1"/>
                </a:solidFill>
              </a:rPr>
              <a:t>Сумароки</a:t>
            </a:r>
            <a:r>
              <a:rPr lang="ru-RU" sz="3200" b="1" dirty="0" smtClean="0">
                <a:solidFill>
                  <a:schemeClr val="tx1"/>
                </a:solidFill>
              </a:rPr>
              <a:t>; д. </a:t>
            </a:r>
            <a:r>
              <a:rPr lang="ru-RU" sz="3200" b="1" dirty="0" err="1" smtClean="0">
                <a:solidFill>
                  <a:schemeClr val="tx1"/>
                </a:solidFill>
              </a:rPr>
              <a:t>Матанцы</a:t>
            </a:r>
            <a:r>
              <a:rPr lang="ru-RU" sz="3200" b="1" dirty="0" smtClean="0">
                <a:solidFill>
                  <a:schemeClr val="tx1"/>
                </a:solidFill>
              </a:rPr>
              <a:t>; ж/</a:t>
            </a:r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</a:rPr>
              <a:t> ст. </a:t>
            </a:r>
            <a:r>
              <a:rPr lang="ru-RU" sz="3200" b="1" dirty="0" err="1" smtClean="0">
                <a:solidFill>
                  <a:schemeClr val="tx1"/>
                </a:solidFill>
              </a:rPr>
              <a:t>Матанцы</a:t>
            </a:r>
            <a:r>
              <a:rPr lang="ru-RU" sz="3200" b="1" dirty="0" smtClean="0">
                <a:solidFill>
                  <a:schemeClr val="tx1"/>
                </a:solidFill>
              </a:rPr>
              <a:t>, д. Колпаки; д. </a:t>
            </a:r>
            <a:r>
              <a:rPr lang="ru-RU" sz="3200" b="1" dirty="0" err="1" smtClean="0">
                <a:solidFill>
                  <a:schemeClr val="tx1"/>
                </a:solidFill>
              </a:rPr>
              <a:t>Родинцы</a:t>
            </a:r>
            <a:r>
              <a:rPr lang="ru-RU" sz="3200" b="1" dirty="0" smtClean="0">
                <a:solidFill>
                  <a:schemeClr val="tx1"/>
                </a:solidFill>
              </a:rPr>
              <a:t>; д. </a:t>
            </a:r>
            <a:r>
              <a:rPr lang="ru-RU" sz="3200" b="1" dirty="0" err="1" smtClean="0">
                <a:solidFill>
                  <a:schemeClr val="tx1"/>
                </a:solidFill>
              </a:rPr>
              <a:t>Подозерье</a:t>
            </a:r>
            <a:r>
              <a:rPr lang="ru-RU" sz="3200" b="1" dirty="0" smtClean="0">
                <a:solidFill>
                  <a:schemeClr val="tx1"/>
                </a:solidFill>
              </a:rPr>
              <a:t>; д. Большие Ряби; д. Малые Ряби; д. Севастьяновы; д. </a:t>
            </a:r>
            <a:r>
              <a:rPr lang="ru-RU" sz="3200" b="1" dirty="0" err="1" smtClean="0">
                <a:solidFill>
                  <a:schemeClr val="tx1"/>
                </a:solidFill>
              </a:rPr>
              <a:t>Елпаши</a:t>
            </a:r>
            <a:r>
              <a:rPr lang="ru-RU" sz="3200" b="1" dirty="0" smtClean="0">
                <a:solidFill>
                  <a:schemeClr val="tx1"/>
                </a:solidFill>
              </a:rPr>
              <a:t>; д. Хабаровы 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s://sun7-17.userapi.com/impg/avI7kP3SqQBMJ3PTlAnAhiNKFyMqPwdN-SPThQ/8NQS99yFYeY.jpg?size=1280x720&amp;quality=95&amp;sign=aba86f9b2b006bc1219ea4bd3427460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28802"/>
            <a:ext cx="10972800" cy="4078489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1.Заявление о приеме на обучение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2</a:t>
            </a:r>
            <a:r>
              <a:rPr lang="ru-RU" sz="3600" dirty="0" smtClean="0">
                <a:solidFill>
                  <a:schemeClr val="tx1"/>
                </a:solidFill>
              </a:rPr>
              <a:t>.Согласие </a:t>
            </a:r>
            <a:r>
              <a:rPr lang="ru-RU" sz="3600" dirty="0" smtClean="0">
                <a:solidFill>
                  <a:schemeClr val="tx1"/>
                </a:solidFill>
              </a:rPr>
              <a:t>родителя (законного представителя) ребенка на обработку персональных данных в информационной системе для доступа в электронный журнал – на ребенка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3.Согласие родителя (законного представителя) ребенка на обработку персональных данных в информационной системе для доступа в электронный журнал </a:t>
            </a:r>
            <a:r>
              <a:rPr lang="ru-RU" sz="3600" dirty="0" smtClean="0">
                <a:solidFill>
                  <a:schemeClr val="tx1"/>
                </a:solidFill>
              </a:rPr>
              <a:t>–на </a:t>
            </a:r>
            <a:r>
              <a:rPr lang="ru-RU" sz="3600" dirty="0" smtClean="0">
                <a:solidFill>
                  <a:schemeClr val="tx1"/>
                </a:solidFill>
              </a:rPr>
              <a:t>родителей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00108"/>
            <a:ext cx="109728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Пакет документов для зачисления в 1 класс, которые необходимо заполнить и предоставить в школу: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28802"/>
            <a:ext cx="10972800" cy="4078489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1. Копия документа, удостоверяющего личность родителя (законного представителя) ребенка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2.Копия свидетельства о рождении ребенка или документа, подтверждающего родство заявителя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3.Копия документа о регистрации ребенка по месту жительства или по месту пребывания или справка о приеме документов для оформления регистрации по месту жительства</a:t>
            </a:r>
          </a:p>
          <a:p>
            <a:pPr lvl="0"/>
            <a:endParaRPr lang="ru-RU" sz="32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85794"/>
            <a:ext cx="10972800" cy="857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Перечень документов для зачисления в 1 класс, которые необходимо приложить к заявлению: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2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Иные документы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000108"/>
            <a:ext cx="11572956" cy="53578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Копия документа, подтверждающего установление опеки или попечительства (при необходимости)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Справка с места работы родителя (ей) (законного(</a:t>
            </a:r>
            <a:r>
              <a:rPr lang="ru-RU" sz="2400" dirty="0" err="1" smtClean="0">
                <a:solidFill>
                  <a:schemeClr val="tx1"/>
                </a:solidFill>
              </a:rPr>
              <a:t>ых</a:t>
            </a:r>
            <a:r>
              <a:rPr lang="ru-RU" sz="2400" dirty="0" smtClean="0">
                <a:solidFill>
                  <a:schemeClr val="tx1"/>
                </a:solidFill>
              </a:rPr>
              <a:t>) представителя(ей) ребенка) (при наличии права внеочередного или первоочередного приема на обучение)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Копия свидетельства о рождении старших братьев и сестер, в том числе усыновленных (удочеренных), полнородных и </a:t>
            </a:r>
            <a:r>
              <a:rPr lang="ru-RU" sz="2400" dirty="0" err="1" smtClean="0">
                <a:solidFill>
                  <a:schemeClr val="tx1"/>
                </a:solidFill>
              </a:rPr>
              <a:t>неполнородных</a:t>
            </a:r>
            <a:r>
              <a:rPr lang="ru-RU" sz="2400" dirty="0" smtClean="0">
                <a:solidFill>
                  <a:schemeClr val="tx1"/>
                </a:solidFill>
              </a:rPr>
              <a:t> (преимущественное право приема в школу)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 Копия заключения психолого-медико-педагогической комиссии (при наличии)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5. Разрешение учредителя образовательной организации на обучение ребенка в более раннем или более позднем возрасте </a:t>
            </a:r>
            <a:r>
              <a:rPr lang="ru-RU" sz="2400" b="1" dirty="0" smtClean="0">
                <a:solidFill>
                  <a:schemeClr val="tx1"/>
                </a:solidFill>
              </a:rPr>
              <a:t>(если ребенку нет 6,6 лет или старше 8 лет)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Заявление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выпуск персональной электронной карты от имени законного представителя (для внесения в систему бесплатного питания)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s://sun7-19.userapi.com/impg/Dg8RSh4BLapiy7DaNbsprXr6LEsE0VWEwtqtsA/euad9M3lz8I.jpg?size=1280x720&amp;quality=95&amp;sign=f29d1ddf54b07e1923d7dce10f22f64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Подача заявления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1 способ: ЕГПУ - </a:t>
            </a:r>
            <a:r>
              <a:rPr lang="ru-RU" dirty="0" err="1" smtClean="0"/>
              <a:t>Госуслуги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8313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Пройти по ссылке: </a:t>
            </a:r>
            <a:r>
              <a:rPr lang="en-US" sz="3200" dirty="0" smtClean="0">
                <a:solidFill>
                  <a:schemeClr val="tx1"/>
                </a:solidFill>
                <a:hlinkClick r:id="rId2"/>
              </a:rPr>
              <a:t>https://statements.43edu.ru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2714620"/>
            <a:ext cx="8380792" cy="30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sun7-23.userapi.com/impg/HrPaRXYd5tBjwnqM0EVabKOKza2hsGD_TYlslQ/g1c0x-nQrUA.jpg?size=1280x720&amp;quality=95&amp;sign=dec290a8c7616ff29eb60a3ea65dbe0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способ: ЕГПУ - </a:t>
            </a:r>
            <a:r>
              <a:rPr lang="ru-RU" dirty="0" err="1" smtClean="0"/>
              <a:t>Госуслуги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831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Нажать «Вход через портал ГОСУСЛУГ: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2857496"/>
            <a:ext cx="90201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45734"/>
            <a:ext cx="5213034" cy="4023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Авторизоваться  - ввести мобильный телефон или почту и пароль от </a:t>
            </a:r>
            <a:r>
              <a:rPr lang="ru-RU" sz="3200" dirty="0" err="1" smtClean="0">
                <a:solidFill>
                  <a:schemeClr val="tx1"/>
                </a:solidFill>
              </a:rPr>
              <a:t>Госуслуг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42" y="214290"/>
            <a:ext cx="50292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sun7-19.userapi.com/impg/0aCrHUtxJ3VD_aia4j2NaLjW5uT8witVTwllTg/TJwChhIlO_w.jpg?size=1280x720&amp;quality=95&amp;sign=0df4fe074b36a4dd9906dbaf9cf3648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2143116"/>
            <a:ext cx="110680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1 </a:t>
            </a:r>
            <a:r>
              <a:rPr lang="ru-RU" sz="3600" dirty="0" smtClean="0"/>
              <a:t>способ: ЕРИСО КО – региональная </a:t>
            </a:r>
            <a:r>
              <a:rPr lang="ru-RU" sz="3600" dirty="0" smtClean="0"/>
              <a:t>система – для тех, кто пользуется электронным дневником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2928934"/>
            <a:ext cx="5213034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Если у родителя уже имеются обучающиеся в школе, то можно использовать вход, как в электронный дневник учащегося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ru-RU" dirty="0" smtClean="0"/>
              <a:t>способ: ЕРИСО КО – региональная система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09588" y="1857364"/>
            <a:ext cx="9215502" cy="7974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2. Если нет регистрации в региональной системе: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66844" y="2571744"/>
            <a:ext cx="9144064" cy="35004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 </a:t>
            </a:r>
            <a:r>
              <a:rPr lang="ru-RU" sz="2400" dirty="0" smtClean="0">
                <a:solidFill>
                  <a:schemeClr val="tx1"/>
                </a:solidFill>
              </a:rPr>
              <a:t>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10116" y="785794"/>
            <a:ext cx="7083433" cy="5366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3836" y="2000240"/>
            <a:ext cx="3857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Указать свой СНИЛС, пароль будущей учётной записи, актуальный адрес электронной почты, ФИО и дату рождения.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На адрес электронной почты, указанный при активации, получить письмо с предложением активировать учётную запись (получение письма может занять до 24 часов, при отсутствии письма проверить раздел «Спам»)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 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785794"/>
            <a:ext cx="11001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После успешной авторизации снова пройти по ссылке: </a:t>
            </a:r>
            <a:r>
              <a:rPr lang="en-US" sz="2800" dirty="0" smtClean="0">
                <a:hlinkClick r:id="rId2"/>
              </a:rPr>
              <a:t>https://statements.43edu.ru</a:t>
            </a:r>
            <a:r>
              <a:rPr lang="ru-RU" sz="2800" dirty="0" smtClean="0"/>
              <a:t> и нажать на кнопку «Подать заявление».</a:t>
            </a:r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1857364"/>
            <a:ext cx="64119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979" y="3870952"/>
            <a:ext cx="7379827" cy="25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 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785794"/>
            <a:ext cx="11001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Появляется окно:</a:t>
            </a:r>
          </a:p>
          <a:p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2138363"/>
            <a:ext cx="10953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 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833438"/>
            <a:ext cx="108394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270338"/>
            <a:ext cx="11302220" cy="60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7-18.userapi.com/impg/c573qXZbo6qRYU3WYB9BPGGM6G2p8OBbIjXVPA/l7YQPb1baHY.jpg?size=1280x720&amp;quality=95&amp;sign=4cdbb64907e3c97906556132deead0b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98" y="1845734"/>
            <a:ext cx="11501518" cy="40233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Адрес регистрации ребенка и заявителя вносится в формате ФИАС и только из выпадающего списка</a:t>
            </a:r>
            <a:r>
              <a:rPr lang="ru-RU" sz="2400" dirty="0" smtClean="0">
                <a:solidFill>
                  <a:schemeClr val="tx1"/>
                </a:solidFill>
              </a:rPr>
              <a:t>: область, городской округ/район, населенный пункт, улица, дом.   Квартиру вносить не надо. </a:t>
            </a: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>
                <a:solidFill>
                  <a:schemeClr val="tx1"/>
                </a:solidFill>
              </a:rPr>
              <a:t>вводе адреса ФИАС вводится ключевое слово, которое вызывает раскрывающийся список. Так, например, для территорий города Кирова ключевое слово «Киров» вводится 3 раза – для области, городского округа и собственно города. Ввод ключевого слова обязателен через запятую с пробелом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ctr">
              <a:buNone/>
            </a:pPr>
            <a:r>
              <a:rPr lang="ru-RU" sz="3200" b="1" u="sng" dirty="0" smtClean="0">
                <a:solidFill>
                  <a:schemeClr val="tx1"/>
                </a:solidFill>
              </a:rPr>
              <a:t>Пример корректно введенного адреса: 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 err="1">
                <a:solidFill>
                  <a:schemeClr val="tx1"/>
                </a:solidFill>
              </a:rPr>
              <a:t>обл</a:t>
            </a:r>
            <a:r>
              <a:rPr lang="ru-RU" sz="3200" dirty="0">
                <a:solidFill>
                  <a:schemeClr val="tx1"/>
                </a:solidFill>
              </a:rPr>
              <a:t> Кировская, </a:t>
            </a:r>
            <a:r>
              <a:rPr lang="ru-RU" sz="3200" dirty="0" err="1">
                <a:solidFill>
                  <a:schemeClr val="tx1"/>
                </a:solidFill>
              </a:rPr>
              <a:t>г.о</a:t>
            </a:r>
            <a:r>
              <a:rPr lang="ru-RU" sz="3200" dirty="0">
                <a:solidFill>
                  <a:schemeClr val="tx1"/>
                </a:solidFill>
              </a:rPr>
              <a:t>. город Киров, г Киров, </a:t>
            </a:r>
            <a:r>
              <a:rPr lang="ru-RU" sz="3200" dirty="0" err="1">
                <a:solidFill>
                  <a:schemeClr val="tx1"/>
                </a:solidFill>
              </a:rPr>
              <a:t>ул</a:t>
            </a:r>
            <a:r>
              <a:rPr lang="ru-RU" sz="3200" dirty="0">
                <a:solidFill>
                  <a:schemeClr val="tx1"/>
                </a:solidFill>
              </a:rPr>
              <a:t> Пролетарская, д. 3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 marL="11430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4943"/>
          </a:xfrm>
        </p:spPr>
        <p:txBody>
          <a:bodyPr/>
          <a:lstStyle/>
          <a:p>
            <a:r>
              <a:rPr lang="ru-RU" dirty="0" smtClean="0"/>
              <a:t>Адрес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49" y="1196752"/>
            <a:ext cx="4070701" cy="3446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467" y="1907294"/>
            <a:ext cx="5170549" cy="37362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6" y="2786058"/>
            <a:ext cx="5324312" cy="3500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97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" y="5408"/>
            <a:ext cx="12190270" cy="68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294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0"/>
            <a:ext cx="11525288" cy="63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3144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94" y="1500174"/>
            <a:ext cx="12028206" cy="32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12015618" cy="199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0833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Для завершения формирования заявления необходимо нажать на кнопку «Сохранить».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Данное действие переводит заявление в статус «Черновик». В этом статусе заявление можно просматривать и редактировать.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948" y="1"/>
            <a:ext cx="8132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3902" y="500042"/>
            <a:ext cx="10058400" cy="12144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Для завершения подачи заявления необходимо нажать на кнопку подписать.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10" y="1928802"/>
            <a:ext cx="1202637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sun7-20.userapi.com/impg/yVC1maJ5NbPG-p9VO_f8Yuj1G7xT29eLh3ialg/gno_R58Jqb0.jpg?size=1280x720&amp;quality=95&amp;sign=1af09824ef74038d1adcc3745755133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778" y="428604"/>
            <a:ext cx="10058400" cy="6545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 тогда поменяется статус заявления из «Черновик» в статус «Подано»: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60" y="1785926"/>
            <a:ext cx="11691428" cy="446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понимать: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Факт подачи заявления ещё не является зачислением в общеобразовательную организацию. 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Необходимо предоставить </a:t>
            </a:r>
            <a:r>
              <a:rPr lang="ru-RU" sz="3600" dirty="0" smtClean="0">
                <a:solidFill>
                  <a:schemeClr val="tx1"/>
                </a:solidFill>
              </a:rPr>
              <a:t>копии документов и заполнить бумажные бланки заявления и согласия на обработку персональных данных.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Тестовая апробация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1) ЕРИСО КО: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 период </a:t>
            </a:r>
            <a:r>
              <a:rPr lang="ru-RU" sz="2800" b="1" dirty="0" smtClean="0">
                <a:solidFill>
                  <a:schemeClr val="tx1"/>
                </a:solidFill>
              </a:rPr>
              <a:t>с 18 по </a:t>
            </a:r>
            <a:r>
              <a:rPr lang="ru-RU" sz="2800" b="1" dirty="0" smtClean="0">
                <a:solidFill>
                  <a:schemeClr val="tx1"/>
                </a:solidFill>
              </a:rPr>
              <a:t>24 </a:t>
            </a:r>
            <a:r>
              <a:rPr lang="ru-RU" sz="2800" b="1" dirty="0" smtClean="0">
                <a:solidFill>
                  <a:schemeClr val="tx1"/>
                </a:solidFill>
              </a:rPr>
              <a:t>марта 2024 года</a:t>
            </a:r>
            <a:r>
              <a:rPr lang="ru-RU" sz="2800" dirty="0" smtClean="0">
                <a:solidFill>
                  <a:schemeClr val="tx1"/>
                </a:solidFill>
              </a:rPr>
              <a:t> родители могут подать пробные заявления о приёме в школу, которые </a:t>
            </a:r>
            <a:r>
              <a:rPr lang="ru-RU" sz="2800" b="1" dirty="0" smtClean="0">
                <a:solidFill>
                  <a:schemeClr val="tx1"/>
                </a:solidFill>
              </a:rPr>
              <a:t>30 марта 2024 года</a:t>
            </a:r>
            <a:r>
              <a:rPr lang="ru-RU" sz="2800" dirty="0" smtClean="0">
                <a:solidFill>
                  <a:schemeClr val="tx1"/>
                </a:solidFill>
              </a:rPr>
              <a:t> будут удалены из системы.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2) На </a:t>
            </a:r>
            <a:r>
              <a:rPr lang="ru-RU" sz="2800" b="1" dirty="0" smtClean="0">
                <a:solidFill>
                  <a:schemeClr val="tx1"/>
                </a:solidFill>
              </a:rPr>
              <a:t>ЕПГУ</a:t>
            </a:r>
            <a:r>
              <a:rPr lang="ru-RU" sz="2800" dirty="0" smtClean="0">
                <a:solidFill>
                  <a:schemeClr val="tx1"/>
                </a:solidFill>
              </a:rPr>
              <a:t>, начиная </a:t>
            </a:r>
            <a:r>
              <a:rPr lang="ru-RU" sz="2800" b="1" dirty="0" smtClean="0">
                <a:solidFill>
                  <a:schemeClr val="tx1"/>
                </a:solidFill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</a:rPr>
              <a:t>18 </a:t>
            </a:r>
            <a:r>
              <a:rPr lang="ru-RU" sz="2800" b="1" dirty="0" smtClean="0">
                <a:solidFill>
                  <a:schemeClr val="tx1"/>
                </a:solidFill>
              </a:rPr>
              <a:t>марта</a:t>
            </a:r>
            <a:r>
              <a:rPr lang="ru-RU" sz="2800" dirty="0" smtClean="0">
                <a:solidFill>
                  <a:schemeClr val="tx1"/>
                </a:solidFill>
              </a:rPr>
              <a:t> граждане смогут сформировать черновик заявления.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Очередность зачисления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2357430"/>
            <a:ext cx="10058400" cy="35116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1.Братья и сестры без учета прописки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2.Федеральные и региональные льготники по прописке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3. Дети по закрепленной территории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4.Федеральные льготники без прописки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5.Все дети без льгот и прописки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sun7-24.userapi.com/impg/hJraMvn3cIjlptQdlk6CJbObv5zrdZ4OLsEDAQ/qCGJKM0PBEc.jpg?size=1280x720&amp;quality=95&amp;sign=b213a4e54ac7910d2db4cf343c92857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81026" y="1857364"/>
            <a:ext cx="10287072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dirty="0" smtClean="0"/>
              <a:t>8-922-949-99-54</a:t>
            </a:r>
          </a:p>
          <a:p>
            <a:r>
              <a:rPr lang="ru-RU" sz="4400" dirty="0" smtClean="0"/>
              <a:t>8-922-948-50-12</a:t>
            </a:r>
          </a:p>
          <a:p>
            <a:r>
              <a:rPr lang="ru-RU" sz="4400" dirty="0" smtClean="0"/>
              <a:t>8-922-963-78-52</a:t>
            </a:r>
          </a:p>
          <a:p>
            <a:r>
              <a:rPr lang="ru-RU" sz="4400" dirty="0" smtClean="0"/>
              <a:t>8-922-963-35-63</a:t>
            </a:r>
          </a:p>
          <a:p>
            <a:r>
              <a:rPr lang="ru-RU" sz="4400" dirty="0" smtClean="0"/>
              <a:t>Электронная почта: </a:t>
            </a:r>
            <a:r>
              <a:rPr lang="en-US" sz="4400" dirty="0" smtClean="0"/>
              <a:t>eriso@kirovipk.ru </a:t>
            </a: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9555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Телефоны горячей линии (в том числе и для родителей) в ЦОКО: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16" y="5643578"/>
            <a:ext cx="10058400" cy="642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ТОЛЬКО ПО ТЕХНИЧЕСКИМ ВОПРОСАМ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01440" cy="208279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Ответственная за прием документов – заместитель директора по учебной работе </a:t>
            </a:r>
            <a:b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Бурова Елена Алексеевна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0960" y="2143116"/>
          <a:ext cx="11430080" cy="385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571900"/>
                <a:gridCol w="2024131"/>
                <a:gridCol w="369090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недели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приема документов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Понедельник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По предварительному звонку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Р.т. 55-75-35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e-mail: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sch55@kirovedu.ru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Вторник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08:00 - 16:00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Среда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По предварительному звонку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Четверг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08:00 - 16:00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Пятница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08:00 - 15:00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285728"/>
            <a:ext cx="11544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3071810"/>
            <a:ext cx="7072362" cy="31432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 всей необходимой информацией можно</a:t>
            </a:r>
            <a:r>
              <a:rPr lang="ru-RU" sz="2800" dirty="0" smtClean="0">
                <a:solidFill>
                  <a:schemeClr val="tx1"/>
                </a:solidFill>
              </a:rPr>
              <a:t> ознакомиться на официальном сайте школы в разделе «Прием в 1-й класс»</a:t>
            </a:r>
            <a:r>
              <a:rPr lang="ru-RU" sz="2800" u="sng" dirty="0" smtClean="0">
                <a:solidFill>
                  <a:schemeClr val="tx1"/>
                </a:solidFill>
              </a:rPr>
              <a:t/>
            </a:r>
            <a:br>
              <a:rPr lang="ru-RU" sz="2800" u="sng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Наши контакты: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Телефон: 55-75-35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Электронная почта: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u="sng" dirty="0" err="1" smtClean="0">
                <a:hlinkClick r:id="rId3"/>
              </a:rPr>
              <a:t>sch</a:t>
            </a:r>
            <a:r>
              <a:rPr lang="ru-RU" sz="2800" u="sng" dirty="0" smtClean="0">
                <a:hlinkClick r:id="rId3"/>
              </a:rPr>
              <a:t>55@</a:t>
            </a:r>
            <a:r>
              <a:rPr lang="en-US" sz="2800" u="sng" dirty="0" err="1" smtClean="0">
                <a:hlinkClick r:id="rId3"/>
              </a:rPr>
              <a:t>kirovedu</a:t>
            </a:r>
            <a:r>
              <a:rPr lang="ru-RU" sz="2800" u="sng" dirty="0" smtClean="0">
                <a:hlinkClick r:id="rId3"/>
              </a:rPr>
              <a:t>.</a:t>
            </a:r>
            <a:r>
              <a:rPr lang="en-US" sz="2800" u="sng" dirty="0" err="1" smtClean="0">
                <a:hlinkClick r:id="rId3"/>
              </a:rPr>
              <a:t>ru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pic>
        <p:nvPicPr>
          <p:cNvPr id="5" name="Рисунок 4" descr="http://qrcoder.ru/code/?https%3A%2F%2Fshkola55kirov-r43.gosweb.gosuslugi.ru%2Fglavnoe%2Fpriem-v-1-y-klass%2F&amp;4&amp;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64" y="192880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59" y="316101"/>
            <a:ext cx="9742881" cy="4827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право первоочередного приема на обучение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771910"/>
              </p:ext>
            </p:extLst>
          </p:nvPr>
        </p:nvGraphicFramePr>
        <p:xfrm>
          <a:off x="952464" y="857232"/>
          <a:ext cx="10644261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7872847">
                  <a:extLst>
                    <a:ext uri="{9D8B030D-6E8A-4147-A177-3AD203B41FA5}">
                      <a16:colId xmlns:a16="http://schemas.microsoft.com/office/drawing/2014/main" xmlns="" val="2538235294"/>
                    </a:ext>
                  </a:extLst>
                </a:gridCol>
                <a:gridCol w="2771414">
                  <a:extLst>
                    <a:ext uri="{9D8B030D-6E8A-4147-A177-3AD203B41FA5}">
                      <a16:colId xmlns:a16="http://schemas.microsoft.com/office/drawing/2014/main" xmlns="" val="1009481284"/>
                    </a:ext>
                  </a:extLst>
                </a:gridCol>
              </a:tblGrid>
              <a:tr h="3110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специальные звания и проходят службу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полиции;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войсках национальной гвардии РФ;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 и органах уголовно-исполнительной системы;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органах принудительного исполнения РФ;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федеральной противопожарной службе Государственной противопожарной службы;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таможенных органах РФ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служебное удостоверение или справка о прохождении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922989"/>
                  </a:ext>
                </a:extLst>
              </a:tr>
              <a:tr h="186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Военнослужащие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проходят военную службу в Вооруженных Силах Российской Федерации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призыву или контракту;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Российской Федерации, призванные на военную службу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мобилизации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(Указ Президента РФ от 21.09.2022 №647 «Об объявлении частичной мобилизации в Российской Федерации)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о прохождении военной службы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56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92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Категории граждан, имеющих право внеочередного, первоочередного и преимущественного приёма в общеобразовательную организацию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8216" y="1928802"/>
            <a:ext cx="10058400" cy="142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Кировской области установлены </a:t>
            </a:r>
            <a:r>
              <a:rPr lang="ru-RU" sz="2400" b="1" dirty="0" smtClean="0">
                <a:solidFill>
                  <a:schemeClr val="tx1"/>
                </a:solidFill>
              </a:rPr>
              <a:t>дополнительные меры</a:t>
            </a:r>
            <a:r>
              <a:rPr lang="ru-RU" sz="2400" dirty="0" smtClean="0">
                <a:solidFill>
                  <a:schemeClr val="tx1"/>
                </a:solidFill>
              </a:rPr>
              <a:t> социальной поддержки при приёме граждан в образовательные организации: в первоочередном порядке предоставляются места детям медицинских и педагогических работников.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23902" y="3643314"/>
            <a:ext cx="1014419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подтверждения внеочередного, первоочередного или преимущественного права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родителю необходимо предоставить в общеобразовательную организацию копии или оригиналы документов, подтверждающих указанное право.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2267364"/>
              </p:ext>
            </p:extLst>
          </p:nvPr>
        </p:nvGraphicFramePr>
        <p:xfrm>
          <a:off x="523836" y="214290"/>
          <a:ext cx="11287204" cy="5991021"/>
        </p:xfrm>
        <a:graphic>
          <a:graphicData uri="http://schemas.openxmlformats.org/drawingml/2006/table">
            <a:tbl>
              <a:tblPr firstRow="1" firstCol="1" bandRow="1"/>
              <a:tblGrid>
                <a:gridCol w="7640335">
                  <a:extLst>
                    <a:ext uri="{9D8B030D-6E8A-4147-A177-3AD203B41FA5}">
                      <a16:colId xmlns:a16="http://schemas.microsoft.com/office/drawing/2014/main" xmlns="" val="2087901030"/>
                    </a:ext>
                  </a:extLst>
                </a:gridCol>
                <a:gridCol w="3646869">
                  <a:extLst>
                    <a:ext uri="{9D8B030D-6E8A-4147-A177-3AD203B41FA5}">
                      <a16:colId xmlns:a16="http://schemas.microsoft.com/office/drawing/2014/main" xmlns="" val="2644611353"/>
                    </a:ext>
                  </a:extLst>
                </a:gridCol>
              </a:tblGrid>
              <a:tr h="5074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 11 Закона Кировской области от 14.10.2013 № 320-ЗО «Об образовании в Кировской области» 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749295"/>
                  </a:ext>
                </a:extLst>
              </a:tr>
              <a:tr h="3362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работники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областных государственных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организаций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оказывающих (участвующих в оказании) первичную медико-санитарную помощь, скорую, в том числе скорую специализированную, медицинскую помощь;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с места работы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(наименование медицинской организации;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занимаемой должности работника;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деятельности, которую осуществляет работник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оказывает (участвует в оказании) первичной медико-санитарной помощи, скорой, в том числе скорой специализированной, медицинской помощ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009678"/>
                  </a:ext>
                </a:extLst>
              </a:tr>
              <a:tr h="2029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областных государственных и муниципальных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8064A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от 21.02.2022 № 225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с места работы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(наименование образовательной организации,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занимаемой должности работника)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48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5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Категории граждан, имеющих право внеочередного, первоочередного и преимущественного приёма в общеобразовательную организацию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8216" y="1857364"/>
            <a:ext cx="10058400" cy="229764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право преимущественного приёма</a:t>
            </a:r>
            <a:r>
              <a:rPr lang="ru-RU" sz="2400" dirty="0" smtClean="0">
                <a:solidFill>
                  <a:schemeClr val="tx1"/>
                </a:solidFill>
              </a:rPr>
              <a:t> на обучение по образовательным программам начального общего образования предоставляется ребёнку в государственной или муниципальной образовательной организации, в которой обучаются его полнородные и </a:t>
            </a:r>
            <a:r>
              <a:rPr lang="ru-RU" sz="2400" dirty="0" err="1" smtClean="0">
                <a:solidFill>
                  <a:schemeClr val="tx1"/>
                </a:solidFill>
              </a:rPr>
              <a:t>неполнородные</a:t>
            </a:r>
            <a:r>
              <a:rPr lang="ru-RU" sz="2400" dirty="0" smtClean="0">
                <a:solidFill>
                  <a:schemeClr val="tx1"/>
                </a:solidFill>
              </a:rPr>
              <a:t> брат и (или) сестра, усыновлённые (удочерённые), дети, опекунами (попечителями) которых являются родители (законные представители) этого ребёнка, или дети, родителями (законными представителями) которых являются опекуны (попечители) этого ребёнка.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09654" y="4857760"/>
            <a:ext cx="985844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заявлению необходимо предоставить </a:t>
            </a:r>
            <a:r>
              <a:rPr lang="ru-RU" sz="2000" i="1" dirty="0" smtClean="0"/>
              <a:t>подтверждающий документ – </a:t>
            </a:r>
            <a:r>
              <a:rPr lang="ru-RU" sz="2000" b="1" i="1" dirty="0" smtClean="0"/>
              <a:t>копию</a:t>
            </a:r>
            <a:r>
              <a:rPr lang="ru-RU" sz="2000" i="1" dirty="0" smtClean="0"/>
              <a:t> свидетельства о рождении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брата и (или) сестры</a:t>
            </a:r>
            <a:r>
              <a:rPr lang="ru-RU" sz="2000" i="1" dirty="0" smtClean="0"/>
              <a:t>, договора о </a:t>
            </a:r>
            <a:r>
              <a:rPr lang="ru-RU" sz="2000" b="1" dirty="0" smtClean="0"/>
              <a:t>патронатной семье</a:t>
            </a:r>
            <a:r>
              <a:rPr lang="ru-RU" sz="2000" i="1" dirty="0" smtClean="0"/>
              <a:t>, об </a:t>
            </a:r>
            <a:r>
              <a:rPr lang="ru-RU" sz="2000" b="1" dirty="0" smtClean="0"/>
              <a:t>опекунской семье</a:t>
            </a:r>
            <a:r>
              <a:rPr lang="ru-RU" sz="2000" i="1" dirty="0" smtClean="0"/>
              <a:t>, </a:t>
            </a:r>
            <a:r>
              <a:rPr lang="ru-RU" sz="2000" b="1" dirty="0" smtClean="0"/>
              <a:t>усыновлении/удочерении.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5004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п. Ганино</a:t>
            </a:r>
            <a:r>
              <a:rPr lang="ru-RU" sz="3200" dirty="0" smtClean="0">
                <a:solidFill>
                  <a:schemeClr val="tx1"/>
                </a:solidFill>
              </a:rPr>
              <a:t> (ул. Центральная, ул. Луговая, ул. Мира, ул. Южная, ул. Западная, ул. Фабричная, ул. Северная, ул. Строителей, ул. Тружеников, ул. </a:t>
            </a:r>
            <a:r>
              <a:rPr lang="ru-RU" sz="3200" dirty="0" err="1" smtClean="0">
                <a:solidFill>
                  <a:schemeClr val="tx1"/>
                </a:solidFill>
              </a:rPr>
              <a:t>Алцыбеева</a:t>
            </a:r>
            <a:r>
              <a:rPr lang="ru-RU" sz="3200" dirty="0" smtClean="0">
                <a:solidFill>
                  <a:schemeClr val="tx1"/>
                </a:solidFill>
              </a:rPr>
              <a:t>, ул. </a:t>
            </a:r>
            <a:r>
              <a:rPr lang="ru-RU" sz="3200" dirty="0" err="1" smtClean="0">
                <a:solidFill>
                  <a:schemeClr val="tx1"/>
                </a:solidFill>
              </a:rPr>
              <a:t>Щербининская</a:t>
            </a:r>
            <a:r>
              <a:rPr lang="ru-RU" sz="3200" dirty="0" smtClean="0">
                <a:solidFill>
                  <a:schemeClr val="tx1"/>
                </a:solidFill>
              </a:rPr>
              <a:t>, ул. </a:t>
            </a:r>
            <a:r>
              <a:rPr lang="ru-RU" sz="3200" dirty="0" err="1" smtClean="0">
                <a:solidFill>
                  <a:schemeClr val="tx1"/>
                </a:solidFill>
              </a:rPr>
              <a:t>Красавинская</a:t>
            </a:r>
            <a:r>
              <a:rPr lang="ru-RU" sz="3200" dirty="0" smtClean="0">
                <a:solidFill>
                  <a:schemeClr val="tx1"/>
                </a:solidFill>
              </a:rPr>
              <a:t>, ул. </a:t>
            </a:r>
            <a:r>
              <a:rPr lang="ru-RU" sz="3200" dirty="0" err="1" smtClean="0">
                <a:solidFill>
                  <a:schemeClr val="tx1"/>
                </a:solidFill>
              </a:rPr>
              <a:t>Опалевская</a:t>
            </a:r>
            <a:r>
              <a:rPr lang="ru-RU" sz="3200" dirty="0" smtClean="0">
                <a:solidFill>
                  <a:schemeClr val="tx1"/>
                </a:solidFill>
              </a:rPr>
              <a:t>, ул. Ялтинская, пер. Северный, пер. Школьный, пер. </a:t>
            </a:r>
            <a:r>
              <a:rPr lang="ru-RU" sz="3200" dirty="0" err="1" smtClean="0">
                <a:solidFill>
                  <a:schemeClr val="tx1"/>
                </a:solidFill>
              </a:rPr>
              <a:t>Елпашевский</a:t>
            </a:r>
            <a:r>
              <a:rPr lang="ru-RU" sz="3200" dirty="0" smtClean="0">
                <a:solidFill>
                  <a:schemeClr val="tx1"/>
                </a:solidFill>
              </a:rPr>
              <a:t>, пер. Майский, ул. Майская, ул. Крымская, ул. </a:t>
            </a:r>
            <a:r>
              <a:rPr lang="ru-RU" sz="3200" dirty="0" err="1" smtClean="0">
                <a:solidFill>
                  <a:schemeClr val="tx1"/>
                </a:solidFill>
              </a:rPr>
              <a:t>Шубинская</a:t>
            </a:r>
            <a:r>
              <a:rPr lang="ru-RU" sz="3200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19E90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867</TotalTime>
  <Words>1180</Words>
  <Application>Microsoft Office PowerPoint</Application>
  <PresentationFormat>Произвольный</PresentationFormat>
  <Paragraphs>147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Ретро</vt:lpstr>
      <vt:lpstr>ПРИЁМ В 1 КЛАСС  НА 2024-2025  УЧЕБНЫЙ ГОД</vt:lpstr>
      <vt:lpstr>Слайд 2</vt:lpstr>
      <vt:lpstr>Слайд 3</vt:lpstr>
      <vt:lpstr>Слайд 4</vt:lpstr>
      <vt:lpstr>Копии документов, подтверждающих право первоочередного приема на обучение </vt:lpstr>
      <vt:lpstr>Категории граждан, имеющих право внеочередного, первоочередного и преимущественного приёма в общеобразовательную организацию </vt:lpstr>
      <vt:lpstr>Слайд 7</vt:lpstr>
      <vt:lpstr>Категории граждан, имеющих право внеочередного, первоочередного и преимущественного приёма в общеобразовательную организацию </vt:lpstr>
      <vt:lpstr>Закрепленные территории за  МБОУ СОШ № 55 г. Кирова:</vt:lpstr>
      <vt:lpstr>Закрепленные территории за  МБОУ СОШ № 55 г. Кирова:</vt:lpstr>
      <vt:lpstr>Закрепленные территории за  МБОУ СОШ № 55 г. Кирова:</vt:lpstr>
      <vt:lpstr>Закрепленные территории за  МБОУ СОШ № 55 г. Кирова:</vt:lpstr>
      <vt:lpstr>Закрепленные территории за  МБОУ СОШ № 55 г. Кирова:</vt:lpstr>
      <vt:lpstr>Слайд 14</vt:lpstr>
      <vt:lpstr>Пакет документов для зачисления в 1 класс, которые необходимо заполнить и предоставить в школу: </vt:lpstr>
      <vt:lpstr>Перечень документов для зачисления в 1 класс, которые необходимо приложить к заявлению: </vt:lpstr>
      <vt:lpstr>Иные документы</vt:lpstr>
      <vt:lpstr>Слайд 18</vt:lpstr>
      <vt:lpstr>Подача заявления 1 способ: ЕГПУ - Госуслуги</vt:lpstr>
      <vt:lpstr>1 способ: ЕГПУ - Госуслуги</vt:lpstr>
      <vt:lpstr>Слайд 21</vt:lpstr>
      <vt:lpstr>Слайд 22</vt:lpstr>
      <vt:lpstr>1 способ: ЕРИСО КО – региональная система – для тех, кто пользуется электронным дневником</vt:lpstr>
      <vt:lpstr>1 способ: ЕРИСО КО – региональная система</vt:lpstr>
      <vt:lpstr>1 способ: ЕРИСО КО – региональная система</vt:lpstr>
      <vt:lpstr>2 способ: ЕРИСО КО – региональная система</vt:lpstr>
      <vt:lpstr>2 способ: ЕРИСО КО – региональная система</vt:lpstr>
      <vt:lpstr>2 способ: ЕРИСО КО – региональная система</vt:lpstr>
      <vt:lpstr>Слайд 29</vt:lpstr>
      <vt:lpstr>Адрес</vt:lpstr>
      <vt:lpstr>Адрес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Надо понимать:</vt:lpstr>
      <vt:lpstr>Тестовая апробация </vt:lpstr>
      <vt:lpstr>Очередность зачисления</vt:lpstr>
      <vt:lpstr>Слайд 44</vt:lpstr>
      <vt:lpstr>Телефоны горячей линии (в том числе и для родителей) в ЦОКО:</vt:lpstr>
      <vt:lpstr>Ответственная за прием документов – заместитель директора по учебной работе  Бурова Елена Алексеевна </vt:lpstr>
      <vt:lpstr>Со всей необходимой информацией можно ознакомиться на официальном сайте школы в разделе «Прием в 1-й класс» Наши контакты: Телефон: 55-75-35 Электронная почта:  sch55@kirovedu.ru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РАЙОНЫ ЮЖНОЙ АМЕРИКИ</dc:title>
  <cp:lastModifiedBy>User</cp:lastModifiedBy>
  <cp:revision>113</cp:revision>
  <dcterms:modified xsi:type="dcterms:W3CDTF">2024-03-22T12:04:27Z</dcterms:modified>
</cp:coreProperties>
</file>